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77" r:id="rId3"/>
    <p:sldId id="268" r:id="rId4"/>
    <p:sldId id="282" r:id="rId5"/>
    <p:sldId id="280" r:id="rId6"/>
    <p:sldId id="281" r:id="rId7"/>
    <p:sldId id="269" r:id="rId8"/>
    <p:sldId id="271" r:id="rId9"/>
    <p:sldId id="274" r:id="rId10"/>
    <p:sldId id="273" r:id="rId11"/>
    <p:sldId id="275" r:id="rId12"/>
    <p:sldId id="272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82A-020B-400E-8872-575EB32E674F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2E00-A97E-4AA5-8828-218D2075A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57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82A-020B-400E-8872-575EB32E674F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2E00-A97E-4AA5-8828-218D2075A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109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82A-020B-400E-8872-575EB32E674F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2E00-A97E-4AA5-8828-218D2075A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84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82A-020B-400E-8872-575EB32E674F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2E00-A97E-4AA5-8828-218D2075A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907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82A-020B-400E-8872-575EB32E674F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2E00-A97E-4AA5-8828-218D2075A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076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82A-020B-400E-8872-575EB32E674F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2E00-A97E-4AA5-8828-218D2075A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443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82A-020B-400E-8872-575EB32E674F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2E00-A97E-4AA5-8828-218D2075A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27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82A-020B-400E-8872-575EB32E674F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2E00-A97E-4AA5-8828-218D2075A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293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82A-020B-400E-8872-575EB32E674F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2E00-A97E-4AA5-8828-218D2075A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711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82A-020B-400E-8872-575EB32E674F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2E00-A97E-4AA5-8828-218D2075A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38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282A-020B-400E-8872-575EB32E674F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2E00-A97E-4AA5-8828-218D2075A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943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8282A-020B-400E-8872-575EB32E674F}" type="datetimeFigureOut">
              <a:rPr lang="en-US" smtClean="0"/>
              <a:pPr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72E00-A97E-4AA5-8828-218D2075A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898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88212 w 9144000"/>
              <a:gd name="connsiteY0" fmla="*/ 77581 h 6858000"/>
              <a:gd name="connsiteX1" fmla="*/ 88212 w 9144000"/>
              <a:gd name="connsiteY1" fmla="*/ 6780420 h 6858000"/>
              <a:gd name="connsiteX2" fmla="*/ 9055789 w 9144000"/>
              <a:gd name="connsiteY2" fmla="*/ 6780420 h 6858000"/>
              <a:gd name="connsiteX3" fmla="*/ 9055789 w 9144000"/>
              <a:gd name="connsiteY3" fmla="*/ 77581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88212" y="77581"/>
                </a:moveTo>
                <a:lnTo>
                  <a:pt x="88212" y="6780420"/>
                </a:lnTo>
                <a:lnTo>
                  <a:pt x="9055789" y="6780420"/>
                </a:lnTo>
                <a:lnTo>
                  <a:pt x="9055789" y="7758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3912532" y="4626591"/>
            <a:ext cx="1369152" cy="1216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71141" y="1420076"/>
            <a:ext cx="4120273" cy="301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46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88212 w 9144000"/>
              <a:gd name="connsiteY0" fmla="*/ 77581 h 6858000"/>
              <a:gd name="connsiteX1" fmla="*/ 88212 w 9144000"/>
              <a:gd name="connsiteY1" fmla="*/ 6780420 h 6858000"/>
              <a:gd name="connsiteX2" fmla="*/ 9055789 w 9144000"/>
              <a:gd name="connsiteY2" fmla="*/ 6780420 h 6858000"/>
              <a:gd name="connsiteX3" fmla="*/ 9055789 w 9144000"/>
              <a:gd name="connsiteY3" fmla="*/ 77581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88212" y="77581"/>
                </a:moveTo>
                <a:lnTo>
                  <a:pt x="88212" y="6780420"/>
                </a:lnTo>
                <a:lnTo>
                  <a:pt x="9055789" y="6780420"/>
                </a:lnTo>
                <a:lnTo>
                  <a:pt x="9055789" y="7758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5902222">
            <a:off x="-694663" y="-875939"/>
            <a:ext cx="2443764" cy="2510836"/>
          </a:xfrm>
          <a:prstGeom prst="arc">
            <a:avLst>
              <a:gd name="adj1" fmla="val 14745213"/>
              <a:gd name="adj2" fmla="val 781843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521" y="257635"/>
            <a:ext cx="1188805" cy="86894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2530059" y="179867"/>
            <a:ext cx="53399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COMPETITOR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ANALYSIS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152633" y="692560"/>
            <a:ext cx="413759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420326" y="1823696"/>
            <a:ext cx="56279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List of competitors with competitive </a:t>
            </a:r>
            <a:r>
              <a:rPr lang="en-US" dirty="0"/>
              <a:t>advantages</a:t>
            </a:r>
          </a:p>
        </p:txBody>
      </p:sp>
      <p:sp>
        <p:nvSpPr>
          <p:cNvPr id="8" name="Arc 7"/>
          <p:cNvSpPr/>
          <p:nvPr/>
        </p:nvSpPr>
        <p:spPr>
          <a:xfrm rot="14810392">
            <a:off x="7703160" y="5308771"/>
            <a:ext cx="2443764" cy="2510836"/>
          </a:xfrm>
          <a:prstGeom prst="arc">
            <a:avLst>
              <a:gd name="adj1" fmla="val 16917773"/>
              <a:gd name="adj2" fmla="val 1807456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3350" y="5773756"/>
            <a:ext cx="1150811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089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88212 w 9144000"/>
              <a:gd name="connsiteY0" fmla="*/ 77581 h 6858000"/>
              <a:gd name="connsiteX1" fmla="*/ 88212 w 9144000"/>
              <a:gd name="connsiteY1" fmla="*/ 6780420 h 6858000"/>
              <a:gd name="connsiteX2" fmla="*/ 9055789 w 9144000"/>
              <a:gd name="connsiteY2" fmla="*/ 6780420 h 6858000"/>
              <a:gd name="connsiteX3" fmla="*/ 9055789 w 9144000"/>
              <a:gd name="connsiteY3" fmla="*/ 77581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88212" y="77581"/>
                </a:moveTo>
                <a:lnTo>
                  <a:pt x="88212" y="6780420"/>
                </a:lnTo>
                <a:lnTo>
                  <a:pt x="9055789" y="6780420"/>
                </a:lnTo>
                <a:lnTo>
                  <a:pt x="9055789" y="7758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5902222">
            <a:off x="-694663" y="-875939"/>
            <a:ext cx="2443764" cy="2510836"/>
          </a:xfrm>
          <a:prstGeom prst="arc">
            <a:avLst>
              <a:gd name="adj1" fmla="val 14745213"/>
              <a:gd name="adj2" fmla="val 781843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521" y="257635"/>
            <a:ext cx="1188805" cy="86894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2500516" y="111635"/>
            <a:ext cx="5535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FINANCIAL 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PROJECTION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Albertus Extra Bold" panose="020E0802040304020204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3207224" y="665635"/>
            <a:ext cx="420351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69245" y="2051086"/>
            <a:ext cx="79566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 a three years forecast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P&amp;L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alance sheet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Cash </a:t>
            </a:r>
            <a:r>
              <a:rPr lang="en-US" dirty="0"/>
              <a:t>flow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ap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deal</a:t>
            </a:r>
            <a:endParaRPr lang="en-US" dirty="0"/>
          </a:p>
        </p:txBody>
      </p:sp>
      <p:sp>
        <p:nvSpPr>
          <p:cNvPr id="8" name="Arc 7"/>
          <p:cNvSpPr/>
          <p:nvPr/>
        </p:nvSpPr>
        <p:spPr>
          <a:xfrm rot="14810392">
            <a:off x="7703160" y="5308771"/>
            <a:ext cx="2443764" cy="2510836"/>
          </a:xfrm>
          <a:prstGeom prst="arc">
            <a:avLst>
              <a:gd name="adj1" fmla="val 16917773"/>
              <a:gd name="adj2" fmla="val 1807456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3350" y="5773756"/>
            <a:ext cx="1150811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46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88212 w 9144000"/>
              <a:gd name="connsiteY0" fmla="*/ 77581 h 6858000"/>
              <a:gd name="connsiteX1" fmla="*/ 88212 w 9144000"/>
              <a:gd name="connsiteY1" fmla="*/ 6780420 h 6858000"/>
              <a:gd name="connsiteX2" fmla="*/ 9055789 w 9144000"/>
              <a:gd name="connsiteY2" fmla="*/ 6780420 h 6858000"/>
              <a:gd name="connsiteX3" fmla="*/ 9055789 w 9144000"/>
              <a:gd name="connsiteY3" fmla="*/ 77581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88212" y="77581"/>
                </a:moveTo>
                <a:lnTo>
                  <a:pt x="88212" y="6780420"/>
                </a:lnTo>
                <a:lnTo>
                  <a:pt x="9055789" y="6780420"/>
                </a:lnTo>
                <a:lnTo>
                  <a:pt x="9055789" y="7758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5902222">
            <a:off x="-694663" y="-875939"/>
            <a:ext cx="2443764" cy="2510836"/>
          </a:xfrm>
          <a:prstGeom prst="arc">
            <a:avLst>
              <a:gd name="adj1" fmla="val 14745213"/>
              <a:gd name="adj2" fmla="val 781843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521" y="257635"/>
            <a:ext cx="1188805" cy="86894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2729633" y="179867"/>
            <a:ext cx="4940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GO-TO MARKET PLAN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357349" y="706208"/>
            <a:ext cx="3712191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62839" y="1870555"/>
            <a:ext cx="76964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Explain how you are going to reach your customer without breaking the bank</a:t>
            </a:r>
            <a:endParaRPr lang="en-US" dirty="0"/>
          </a:p>
        </p:txBody>
      </p:sp>
      <p:sp>
        <p:nvSpPr>
          <p:cNvPr id="8" name="Arc 7"/>
          <p:cNvSpPr/>
          <p:nvPr/>
        </p:nvSpPr>
        <p:spPr>
          <a:xfrm rot="14810392">
            <a:off x="7703160" y="5308771"/>
            <a:ext cx="2443764" cy="2510836"/>
          </a:xfrm>
          <a:prstGeom prst="arc">
            <a:avLst>
              <a:gd name="adj1" fmla="val 16917773"/>
              <a:gd name="adj2" fmla="val 1807456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3350" y="5773756"/>
            <a:ext cx="1150811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503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88212 w 9144000"/>
              <a:gd name="connsiteY0" fmla="*/ 77581 h 6858000"/>
              <a:gd name="connsiteX1" fmla="*/ 88212 w 9144000"/>
              <a:gd name="connsiteY1" fmla="*/ 6780420 h 6858000"/>
              <a:gd name="connsiteX2" fmla="*/ 9055789 w 9144000"/>
              <a:gd name="connsiteY2" fmla="*/ 6780420 h 6858000"/>
              <a:gd name="connsiteX3" fmla="*/ 9055789 w 9144000"/>
              <a:gd name="connsiteY3" fmla="*/ 77581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88212" y="77581"/>
                </a:moveTo>
                <a:lnTo>
                  <a:pt x="88212" y="6780420"/>
                </a:lnTo>
                <a:lnTo>
                  <a:pt x="9055789" y="6780420"/>
                </a:lnTo>
                <a:lnTo>
                  <a:pt x="9055789" y="7758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5902222">
            <a:off x="-694663" y="-875939"/>
            <a:ext cx="2443764" cy="2510836"/>
          </a:xfrm>
          <a:prstGeom prst="arc">
            <a:avLst>
              <a:gd name="adj1" fmla="val 14745213"/>
              <a:gd name="adj2" fmla="val 781843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521" y="257635"/>
            <a:ext cx="1188805" cy="86894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2113390" y="57043"/>
            <a:ext cx="630974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CURRENT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STATUS OF COMPANY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Albertus Extra Bold" panose="020E0802040304020204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TIMELINE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AND USE OF FUNDS 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906973" y="938215"/>
            <a:ext cx="483130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5911" y="2014475"/>
            <a:ext cx="8232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Explain the current status of your product. what the near future looks like. and how You'll use the money you're trying to raise.</a:t>
            </a:r>
            <a:endParaRPr lang="en-US" dirty="0"/>
          </a:p>
        </p:txBody>
      </p:sp>
      <p:sp>
        <p:nvSpPr>
          <p:cNvPr id="9" name="Arc 8"/>
          <p:cNvSpPr/>
          <p:nvPr/>
        </p:nvSpPr>
        <p:spPr>
          <a:xfrm rot="14810392">
            <a:off x="7703160" y="5308771"/>
            <a:ext cx="2443764" cy="2510836"/>
          </a:xfrm>
          <a:prstGeom prst="arc">
            <a:avLst>
              <a:gd name="adj1" fmla="val 16917773"/>
              <a:gd name="adj2" fmla="val 1807456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3350" y="5773756"/>
            <a:ext cx="1150811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78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88212 w 9144000"/>
              <a:gd name="connsiteY0" fmla="*/ 77581 h 6858000"/>
              <a:gd name="connsiteX1" fmla="*/ 88212 w 9144000"/>
              <a:gd name="connsiteY1" fmla="*/ 6780420 h 6858000"/>
              <a:gd name="connsiteX2" fmla="*/ 9055789 w 9144000"/>
              <a:gd name="connsiteY2" fmla="*/ 6780420 h 6858000"/>
              <a:gd name="connsiteX3" fmla="*/ 9055789 w 9144000"/>
              <a:gd name="connsiteY3" fmla="*/ 77581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88212" y="77581"/>
                </a:moveTo>
                <a:lnTo>
                  <a:pt x="88212" y="6780420"/>
                </a:lnTo>
                <a:lnTo>
                  <a:pt x="9055789" y="6780420"/>
                </a:lnTo>
                <a:lnTo>
                  <a:pt x="9055789" y="7758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5902222">
            <a:off x="-694663" y="-875939"/>
            <a:ext cx="2443764" cy="2510836"/>
          </a:xfrm>
          <a:prstGeom prst="arc">
            <a:avLst>
              <a:gd name="adj1" fmla="val 14745213"/>
              <a:gd name="adj2" fmla="val 781843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521" y="257635"/>
            <a:ext cx="1188805" cy="86894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1522133" y="2321004"/>
            <a:ext cx="65941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Company’s name</a:t>
            </a:r>
          </a:p>
        </p:txBody>
      </p:sp>
      <p:sp>
        <p:nvSpPr>
          <p:cNvPr id="8" name="Arc 7"/>
          <p:cNvSpPr/>
          <p:nvPr/>
        </p:nvSpPr>
        <p:spPr>
          <a:xfrm rot="14810392">
            <a:off x="7703160" y="5308771"/>
            <a:ext cx="2443764" cy="2510836"/>
          </a:xfrm>
          <a:prstGeom prst="arc">
            <a:avLst>
              <a:gd name="adj1" fmla="val 16917773"/>
              <a:gd name="adj2" fmla="val 1807456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3350" y="5773756"/>
            <a:ext cx="1150811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70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88212 w 9144000"/>
              <a:gd name="connsiteY0" fmla="*/ 77581 h 6858000"/>
              <a:gd name="connsiteX1" fmla="*/ 88212 w 9144000"/>
              <a:gd name="connsiteY1" fmla="*/ 6780420 h 6858000"/>
              <a:gd name="connsiteX2" fmla="*/ 9055789 w 9144000"/>
              <a:gd name="connsiteY2" fmla="*/ 6780420 h 6858000"/>
              <a:gd name="connsiteX3" fmla="*/ 9055789 w 9144000"/>
              <a:gd name="connsiteY3" fmla="*/ 77581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88212" y="77581"/>
                </a:moveTo>
                <a:lnTo>
                  <a:pt x="88212" y="6780420"/>
                </a:lnTo>
                <a:lnTo>
                  <a:pt x="9055789" y="6780420"/>
                </a:lnTo>
                <a:lnTo>
                  <a:pt x="9055789" y="7758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5902222">
            <a:off x="-694663" y="-875939"/>
            <a:ext cx="2443764" cy="2510836"/>
          </a:xfrm>
          <a:prstGeom prst="arc">
            <a:avLst>
              <a:gd name="adj1" fmla="val 14745213"/>
              <a:gd name="adj2" fmla="val 781843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521" y="257635"/>
            <a:ext cx="1188805" cy="86894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3094508" y="91942"/>
            <a:ext cx="421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PROBLEM STATEMENT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48167" y="619319"/>
            <a:ext cx="3889612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38556" y="1805916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Describe your </a:t>
            </a:r>
            <a:r>
              <a:rPr lang="en-US" dirty="0" smtClean="0"/>
              <a:t>pain that </a:t>
            </a:r>
            <a:r>
              <a:rPr lang="en-US" dirty="0"/>
              <a:t>you’re alleviating </a:t>
            </a:r>
            <a:r>
              <a:rPr lang="en-US" dirty="0" smtClean="0"/>
              <a:t> </a:t>
            </a:r>
            <a:r>
              <a:rPr lang="en-US" dirty="0"/>
              <a:t>and Outline how the customer addresses the issue </a:t>
            </a:r>
            <a:r>
              <a:rPr lang="en-US" dirty="0" smtClean="0"/>
              <a:t>today. </a:t>
            </a:r>
            <a:endParaRPr lang="en-US" dirty="0"/>
          </a:p>
        </p:txBody>
      </p:sp>
      <p:sp>
        <p:nvSpPr>
          <p:cNvPr id="8" name="Arc 7"/>
          <p:cNvSpPr/>
          <p:nvPr/>
        </p:nvSpPr>
        <p:spPr>
          <a:xfrm rot="14810392">
            <a:off x="7703160" y="5308771"/>
            <a:ext cx="2443764" cy="2510836"/>
          </a:xfrm>
          <a:prstGeom prst="arc">
            <a:avLst>
              <a:gd name="adj1" fmla="val 16917773"/>
              <a:gd name="adj2" fmla="val 1807456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3350" y="5773756"/>
            <a:ext cx="1150811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21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88212 w 9144000"/>
              <a:gd name="connsiteY0" fmla="*/ 77581 h 6858000"/>
              <a:gd name="connsiteX1" fmla="*/ 88212 w 9144000"/>
              <a:gd name="connsiteY1" fmla="*/ 6780420 h 6858000"/>
              <a:gd name="connsiteX2" fmla="*/ 9055789 w 9144000"/>
              <a:gd name="connsiteY2" fmla="*/ 6780420 h 6858000"/>
              <a:gd name="connsiteX3" fmla="*/ 9055789 w 9144000"/>
              <a:gd name="connsiteY3" fmla="*/ 77581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88212" y="77581"/>
                </a:moveTo>
                <a:lnTo>
                  <a:pt x="88212" y="6780420"/>
                </a:lnTo>
                <a:lnTo>
                  <a:pt x="9055789" y="6780420"/>
                </a:lnTo>
                <a:lnTo>
                  <a:pt x="9055789" y="7758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5902222">
            <a:off x="-694663" y="-875939"/>
            <a:ext cx="2443764" cy="2510836"/>
          </a:xfrm>
          <a:prstGeom prst="arc">
            <a:avLst>
              <a:gd name="adj1" fmla="val 14745213"/>
              <a:gd name="adj2" fmla="val 781843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521" y="257635"/>
            <a:ext cx="1188805" cy="86894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3814866" y="48199"/>
            <a:ext cx="27703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OPPORTUNITY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Albertus Extra Bold" panose="020E0802040304020204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3814866" y="632974"/>
            <a:ext cx="2770309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38555" y="1805916"/>
            <a:ext cx="8146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Demonstrate your company’s value proposition to make the customer’s life better.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Show where your product physically 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 use cases</a:t>
            </a:r>
          </a:p>
        </p:txBody>
      </p:sp>
      <p:sp>
        <p:nvSpPr>
          <p:cNvPr id="8" name="Arc 7"/>
          <p:cNvSpPr/>
          <p:nvPr/>
        </p:nvSpPr>
        <p:spPr>
          <a:xfrm rot="14810392">
            <a:off x="7703160" y="5308771"/>
            <a:ext cx="2443764" cy="2510836"/>
          </a:xfrm>
          <a:prstGeom prst="arc">
            <a:avLst>
              <a:gd name="adj1" fmla="val 16917773"/>
              <a:gd name="adj2" fmla="val 1807456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3350" y="5773756"/>
            <a:ext cx="1150811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786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88212 w 9144000"/>
              <a:gd name="connsiteY0" fmla="*/ 77581 h 6858000"/>
              <a:gd name="connsiteX1" fmla="*/ 88212 w 9144000"/>
              <a:gd name="connsiteY1" fmla="*/ 6780420 h 6858000"/>
              <a:gd name="connsiteX2" fmla="*/ 9055789 w 9144000"/>
              <a:gd name="connsiteY2" fmla="*/ 6780420 h 6858000"/>
              <a:gd name="connsiteX3" fmla="*/ 9055789 w 9144000"/>
              <a:gd name="connsiteY3" fmla="*/ 77581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88212" y="77581"/>
                </a:moveTo>
                <a:lnTo>
                  <a:pt x="88212" y="6780420"/>
                </a:lnTo>
                <a:lnTo>
                  <a:pt x="9055789" y="6780420"/>
                </a:lnTo>
                <a:lnTo>
                  <a:pt x="9055789" y="7758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5902222">
            <a:off x="-694663" y="-875939"/>
            <a:ext cx="2443764" cy="2510836"/>
          </a:xfrm>
          <a:prstGeom prst="arc">
            <a:avLst>
              <a:gd name="adj1" fmla="val 14745213"/>
              <a:gd name="adj2" fmla="val 781843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521" y="257635"/>
            <a:ext cx="1188805" cy="86894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4043300" y="105590"/>
            <a:ext cx="23134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WHY NOW ?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Albertus Extra Bold" panose="020E0802040304020204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4217158" y="605681"/>
            <a:ext cx="2019869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4929" y="2028734"/>
            <a:ext cx="7991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Set-up the historical evolution of your </a:t>
            </a:r>
            <a:r>
              <a:rPr lang="en-US" dirty="0" smtClean="0"/>
              <a:t>category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Define </a:t>
            </a:r>
            <a:r>
              <a:rPr lang="en-US" dirty="0"/>
              <a:t>recent trends that make your solution possible</a:t>
            </a:r>
          </a:p>
        </p:txBody>
      </p:sp>
      <p:sp>
        <p:nvSpPr>
          <p:cNvPr id="8" name="Arc 7"/>
          <p:cNvSpPr/>
          <p:nvPr/>
        </p:nvSpPr>
        <p:spPr>
          <a:xfrm rot="14810392">
            <a:off x="7703160" y="5308771"/>
            <a:ext cx="2443764" cy="2510836"/>
          </a:xfrm>
          <a:prstGeom prst="arc">
            <a:avLst>
              <a:gd name="adj1" fmla="val 16917773"/>
              <a:gd name="adj2" fmla="val 1807456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3350" y="5773756"/>
            <a:ext cx="1150811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27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88212 w 9144000"/>
              <a:gd name="connsiteY0" fmla="*/ 77581 h 6858000"/>
              <a:gd name="connsiteX1" fmla="*/ 88212 w 9144000"/>
              <a:gd name="connsiteY1" fmla="*/ 6780420 h 6858000"/>
              <a:gd name="connsiteX2" fmla="*/ 9055789 w 9144000"/>
              <a:gd name="connsiteY2" fmla="*/ 6780420 h 6858000"/>
              <a:gd name="connsiteX3" fmla="*/ 9055789 w 9144000"/>
              <a:gd name="connsiteY3" fmla="*/ 77581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88212" y="77581"/>
                </a:moveTo>
                <a:lnTo>
                  <a:pt x="88212" y="6780420"/>
                </a:lnTo>
                <a:lnTo>
                  <a:pt x="9055789" y="6780420"/>
                </a:lnTo>
                <a:lnTo>
                  <a:pt x="9055789" y="7758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5902222">
            <a:off x="-694663" y="-875939"/>
            <a:ext cx="2443764" cy="2510836"/>
          </a:xfrm>
          <a:prstGeom prst="arc">
            <a:avLst>
              <a:gd name="adj1" fmla="val 14745213"/>
              <a:gd name="adj2" fmla="val 781843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521" y="257635"/>
            <a:ext cx="1188805" cy="86894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3672207" y="105590"/>
            <a:ext cx="30556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MARKET SIZE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Albertus Extra Bold" panose="020E0802040304020204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4067033" y="605681"/>
            <a:ext cx="2347415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4929" y="2028734"/>
            <a:ext cx="799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Identify/profile the customer you cater to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Calculate </a:t>
            </a:r>
            <a:r>
              <a:rPr lang="en-US" dirty="0"/>
              <a:t>the Total addressable </a:t>
            </a:r>
            <a:r>
              <a:rPr lang="en-US" dirty="0" smtClean="0"/>
              <a:t>market(TAM) (</a:t>
            </a:r>
            <a:r>
              <a:rPr lang="en-US" dirty="0"/>
              <a:t>top down), Serviceable Available </a:t>
            </a:r>
            <a:r>
              <a:rPr lang="en-US" dirty="0" smtClean="0"/>
              <a:t>Market(SAM)(bottoms </a:t>
            </a:r>
            <a:r>
              <a:rPr lang="en-US" dirty="0"/>
              <a:t>up) and Share of </a:t>
            </a:r>
            <a:r>
              <a:rPr lang="en-US" dirty="0" smtClean="0"/>
              <a:t>Market(SOM)</a:t>
            </a:r>
            <a:endParaRPr lang="en-US" dirty="0"/>
          </a:p>
        </p:txBody>
      </p:sp>
      <p:sp>
        <p:nvSpPr>
          <p:cNvPr id="8" name="Arc 7"/>
          <p:cNvSpPr/>
          <p:nvPr/>
        </p:nvSpPr>
        <p:spPr>
          <a:xfrm rot="14810392">
            <a:off x="7703160" y="5308771"/>
            <a:ext cx="2443764" cy="2510836"/>
          </a:xfrm>
          <a:prstGeom prst="arc">
            <a:avLst>
              <a:gd name="adj1" fmla="val 16917773"/>
              <a:gd name="adj2" fmla="val 1807456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3350" y="5773756"/>
            <a:ext cx="1150811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64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88212 w 9144000"/>
              <a:gd name="connsiteY0" fmla="*/ 77581 h 6858000"/>
              <a:gd name="connsiteX1" fmla="*/ 88212 w 9144000"/>
              <a:gd name="connsiteY1" fmla="*/ 6780420 h 6858000"/>
              <a:gd name="connsiteX2" fmla="*/ 9055789 w 9144000"/>
              <a:gd name="connsiteY2" fmla="*/ 6780420 h 6858000"/>
              <a:gd name="connsiteX3" fmla="*/ 9055789 w 9144000"/>
              <a:gd name="connsiteY3" fmla="*/ 77581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88212" y="77581"/>
                </a:moveTo>
                <a:lnTo>
                  <a:pt x="88212" y="6780420"/>
                </a:lnTo>
                <a:lnTo>
                  <a:pt x="9055789" y="6780420"/>
                </a:lnTo>
                <a:lnTo>
                  <a:pt x="9055789" y="7758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5902222">
            <a:off x="-694663" y="-875939"/>
            <a:ext cx="2443764" cy="2510836"/>
          </a:xfrm>
          <a:prstGeom prst="arc">
            <a:avLst>
              <a:gd name="adj1" fmla="val 14745213"/>
              <a:gd name="adj2" fmla="val 781843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521" y="257635"/>
            <a:ext cx="1188805" cy="86894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4240463" y="179867"/>
            <a:ext cx="19191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PRODUCT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Albertus Extra Bold" panose="020E0802040304020204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4353636" y="704371"/>
            <a:ext cx="1637731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52190" y="1906077"/>
            <a:ext cx="46297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Product line-up </a:t>
            </a:r>
          </a:p>
          <a:p>
            <a:r>
              <a:rPr lang="en-US" dirty="0" smtClean="0"/>
              <a:t>	- Factor</a:t>
            </a:r>
          </a:p>
          <a:p>
            <a:r>
              <a:rPr lang="en-US" dirty="0" smtClean="0"/>
              <a:t>	- Functionality</a:t>
            </a:r>
          </a:p>
          <a:p>
            <a:r>
              <a:rPr lang="en-US" dirty="0" smtClean="0"/>
              <a:t>	- Features</a:t>
            </a:r>
            <a:r>
              <a:rPr lang="en-US" dirty="0"/>
              <a:t>, </a:t>
            </a:r>
            <a:r>
              <a:rPr lang="en-US" dirty="0" smtClean="0"/>
              <a:t>architecture</a:t>
            </a:r>
          </a:p>
          <a:p>
            <a:r>
              <a:rPr lang="en-US" dirty="0" smtClean="0"/>
              <a:t>	- Intellectual property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Development </a:t>
            </a:r>
            <a:r>
              <a:rPr lang="en-US" dirty="0"/>
              <a:t>roadmap</a:t>
            </a:r>
          </a:p>
        </p:txBody>
      </p:sp>
      <p:sp>
        <p:nvSpPr>
          <p:cNvPr id="8" name="Arc 7"/>
          <p:cNvSpPr/>
          <p:nvPr/>
        </p:nvSpPr>
        <p:spPr>
          <a:xfrm rot="14810392">
            <a:off x="7703160" y="5308771"/>
            <a:ext cx="2443764" cy="2510836"/>
          </a:xfrm>
          <a:prstGeom prst="arc">
            <a:avLst>
              <a:gd name="adj1" fmla="val 16917773"/>
              <a:gd name="adj2" fmla="val 1807456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3350" y="5773756"/>
            <a:ext cx="1150811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67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88212 w 9144000"/>
              <a:gd name="connsiteY0" fmla="*/ 77581 h 6858000"/>
              <a:gd name="connsiteX1" fmla="*/ 88212 w 9144000"/>
              <a:gd name="connsiteY1" fmla="*/ 6780420 h 6858000"/>
              <a:gd name="connsiteX2" fmla="*/ 9055789 w 9144000"/>
              <a:gd name="connsiteY2" fmla="*/ 6780420 h 6858000"/>
              <a:gd name="connsiteX3" fmla="*/ 9055789 w 9144000"/>
              <a:gd name="connsiteY3" fmla="*/ 77581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88212" y="77581"/>
                </a:moveTo>
                <a:lnTo>
                  <a:pt x="88212" y="6780420"/>
                </a:lnTo>
                <a:lnTo>
                  <a:pt x="9055789" y="6780420"/>
                </a:lnTo>
                <a:lnTo>
                  <a:pt x="9055789" y="7758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5902222">
            <a:off x="-694663" y="-875939"/>
            <a:ext cx="2443764" cy="2510836"/>
          </a:xfrm>
          <a:prstGeom prst="arc">
            <a:avLst>
              <a:gd name="adj1" fmla="val 14745213"/>
              <a:gd name="adj2" fmla="val 781843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521" y="257635"/>
            <a:ext cx="1188805" cy="86894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3225762" y="179867"/>
            <a:ext cx="39485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BUSINESS MODEL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698543" y="692560"/>
            <a:ext cx="3057099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29748" y="1811211"/>
            <a:ext cx="79683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Revenue model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Pricing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Average </a:t>
            </a:r>
            <a:r>
              <a:rPr lang="en-US" dirty="0"/>
              <a:t>account size and/or lifetime value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Sales </a:t>
            </a:r>
            <a:r>
              <a:rPr lang="en-US" dirty="0"/>
              <a:t>&amp; distribution </a:t>
            </a:r>
            <a:r>
              <a:rPr lang="en-US" dirty="0" smtClean="0"/>
              <a:t>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Customer/ Pipeline </a:t>
            </a:r>
            <a:r>
              <a:rPr lang="en-US" dirty="0"/>
              <a:t>list</a:t>
            </a:r>
          </a:p>
        </p:txBody>
      </p:sp>
      <p:sp>
        <p:nvSpPr>
          <p:cNvPr id="8" name="Arc 7"/>
          <p:cNvSpPr/>
          <p:nvPr/>
        </p:nvSpPr>
        <p:spPr>
          <a:xfrm rot="14810392">
            <a:off x="7703160" y="5308771"/>
            <a:ext cx="2443764" cy="2510836"/>
          </a:xfrm>
          <a:prstGeom prst="arc">
            <a:avLst>
              <a:gd name="adj1" fmla="val 16917773"/>
              <a:gd name="adj2" fmla="val 1807456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3350" y="5773756"/>
            <a:ext cx="1150811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78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88212 w 9144000"/>
              <a:gd name="connsiteY0" fmla="*/ 77581 h 6858000"/>
              <a:gd name="connsiteX1" fmla="*/ 88212 w 9144000"/>
              <a:gd name="connsiteY1" fmla="*/ 6780420 h 6858000"/>
              <a:gd name="connsiteX2" fmla="*/ 9055789 w 9144000"/>
              <a:gd name="connsiteY2" fmla="*/ 6780420 h 6858000"/>
              <a:gd name="connsiteX3" fmla="*/ 9055789 w 9144000"/>
              <a:gd name="connsiteY3" fmla="*/ 77581 h 6858000"/>
              <a:gd name="connsiteX4" fmla="*/ 0 w 9144000"/>
              <a:gd name="connsiteY4" fmla="*/ 0 h 6858000"/>
              <a:gd name="connsiteX5" fmla="*/ 9144000 w 9144000"/>
              <a:gd name="connsiteY5" fmla="*/ 0 h 6858000"/>
              <a:gd name="connsiteX6" fmla="*/ 9144000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88212" y="77581"/>
                </a:moveTo>
                <a:lnTo>
                  <a:pt x="88212" y="6780420"/>
                </a:lnTo>
                <a:lnTo>
                  <a:pt x="9055789" y="6780420"/>
                </a:lnTo>
                <a:lnTo>
                  <a:pt x="9055789" y="7758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5902222">
            <a:off x="-694663" y="-875939"/>
            <a:ext cx="2443764" cy="2510836"/>
          </a:xfrm>
          <a:prstGeom prst="arc">
            <a:avLst>
              <a:gd name="adj1" fmla="val 14745213"/>
              <a:gd name="adj2" fmla="val 781843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521" y="257635"/>
            <a:ext cx="1188805" cy="86894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2814592" y="179867"/>
            <a:ext cx="47708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lbertus Extra Bold" panose="020E0802040304020204" pitchFamily="34" charset="0"/>
              </a:rPr>
              <a:t>MANAGEMENT TEAM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316406" y="706208"/>
            <a:ext cx="37940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45910" y="1759294"/>
            <a:ext cx="8052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Describe the key players of your management team, board of directors and board of advisors, Founder’s name as well as your major investors.</a:t>
            </a:r>
            <a:endParaRPr lang="en-US" dirty="0"/>
          </a:p>
        </p:txBody>
      </p:sp>
      <p:sp>
        <p:nvSpPr>
          <p:cNvPr id="8" name="Arc 7"/>
          <p:cNvSpPr/>
          <p:nvPr/>
        </p:nvSpPr>
        <p:spPr>
          <a:xfrm rot="14810392">
            <a:off x="7703160" y="5308771"/>
            <a:ext cx="2443764" cy="2510836"/>
          </a:xfrm>
          <a:prstGeom prst="arc">
            <a:avLst>
              <a:gd name="adj1" fmla="val 16917773"/>
              <a:gd name="adj2" fmla="val 1807456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3350" y="5773756"/>
            <a:ext cx="1150811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384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216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Lakhvinder</dc:creator>
  <cp:lastModifiedBy>ADMIN</cp:lastModifiedBy>
  <cp:revision>285</cp:revision>
  <dcterms:created xsi:type="dcterms:W3CDTF">2019-12-26T09:00:31Z</dcterms:created>
  <dcterms:modified xsi:type="dcterms:W3CDTF">2019-12-28T07:09:44Z</dcterms:modified>
</cp:coreProperties>
</file>